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Comfortaa Light"/>
      <p:regular r:id="rId13"/>
      <p:bold r:id="rId14"/>
    </p:embeddedFont>
    <p:embeddedFont>
      <p:font typeface="Comfortaa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6">
          <p15:clr>
            <a:srgbClr val="A4A3A4"/>
          </p15:clr>
        </p15:guide>
        <p15:guide id="2" pos="229">
          <p15:clr>
            <a:srgbClr val="A4A3A4"/>
          </p15:clr>
        </p15:guide>
        <p15:guide id="3" pos="555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6" orient="horz"/>
        <p:guide pos="229"/>
        <p:guide pos="555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omfortaaLight-regular.fntdata"/><Relationship Id="rId12" Type="http://schemas.openxmlformats.org/officeDocument/2006/relationships/slide" Target="slides/slide7.xml"/><Relationship Id="rId15" Type="http://schemas.openxmlformats.org/officeDocument/2006/relationships/font" Target="fonts/Comfortaa-regular.fntdata"/><Relationship Id="rId14" Type="http://schemas.openxmlformats.org/officeDocument/2006/relationships/font" Target="fonts/ComfortaaLight-bold.fntdata"/><Relationship Id="rId16" Type="http://schemas.openxmlformats.org/officeDocument/2006/relationships/font" Target="fonts/Comforta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e3137932a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be3137932a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bd66f3d086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bd66f3d086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0e7187f6e7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0e7187f6e7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e3137932a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be3137932a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bdf5d4bd1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bdf5d4bd1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bd66f3d086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bd66f3d086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2.jp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g"/><Relationship Id="rId4" Type="http://schemas.openxmlformats.org/officeDocument/2006/relationships/image" Target="../media/image6.png"/><Relationship Id="rId11" Type="http://schemas.openxmlformats.org/officeDocument/2006/relationships/image" Target="../media/image4.png"/><Relationship Id="rId10" Type="http://schemas.openxmlformats.org/officeDocument/2006/relationships/image" Target="../media/image2.png"/><Relationship Id="rId12" Type="http://schemas.openxmlformats.org/officeDocument/2006/relationships/image" Target="../media/image7.png"/><Relationship Id="rId9" Type="http://schemas.openxmlformats.org/officeDocument/2006/relationships/image" Target="../media/image15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9.png"/><Relationship Id="rId8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g"/><Relationship Id="rId4" Type="http://schemas.openxmlformats.org/officeDocument/2006/relationships/image" Target="../media/image7.png"/><Relationship Id="rId9" Type="http://schemas.openxmlformats.org/officeDocument/2006/relationships/image" Target="../media/image17.png"/><Relationship Id="rId5" Type="http://schemas.openxmlformats.org/officeDocument/2006/relationships/image" Target="../media/image1.png"/><Relationship Id="rId6" Type="http://schemas.openxmlformats.org/officeDocument/2006/relationships/image" Target="../media/image21.jpg"/><Relationship Id="rId7" Type="http://schemas.openxmlformats.org/officeDocument/2006/relationships/image" Target="../media/image10.png"/><Relationship Id="rId8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image" Target="../media/image29.png"/><Relationship Id="rId22" Type="http://schemas.openxmlformats.org/officeDocument/2006/relationships/image" Target="../media/image38.png"/><Relationship Id="rId21" Type="http://schemas.openxmlformats.org/officeDocument/2006/relationships/image" Target="../media/image23.png"/><Relationship Id="rId24" Type="http://schemas.openxmlformats.org/officeDocument/2006/relationships/image" Target="../media/image26.png"/><Relationship Id="rId23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Relationship Id="rId4" Type="http://schemas.openxmlformats.org/officeDocument/2006/relationships/image" Target="../media/image33.png"/><Relationship Id="rId9" Type="http://schemas.openxmlformats.org/officeDocument/2006/relationships/image" Target="../media/image30.png"/><Relationship Id="rId26" Type="http://schemas.openxmlformats.org/officeDocument/2006/relationships/image" Target="../media/image43.png"/><Relationship Id="rId25" Type="http://schemas.openxmlformats.org/officeDocument/2006/relationships/image" Target="../media/image27.png"/><Relationship Id="rId28" Type="http://schemas.openxmlformats.org/officeDocument/2006/relationships/image" Target="../media/image36.png"/><Relationship Id="rId27" Type="http://schemas.openxmlformats.org/officeDocument/2006/relationships/image" Target="../media/image7.png"/><Relationship Id="rId5" Type="http://schemas.openxmlformats.org/officeDocument/2006/relationships/image" Target="../media/image12.png"/><Relationship Id="rId6" Type="http://schemas.openxmlformats.org/officeDocument/2006/relationships/image" Target="../media/image47.png"/><Relationship Id="rId7" Type="http://schemas.openxmlformats.org/officeDocument/2006/relationships/image" Target="../media/image11.png"/><Relationship Id="rId8" Type="http://schemas.openxmlformats.org/officeDocument/2006/relationships/image" Target="../media/image22.png"/><Relationship Id="rId11" Type="http://schemas.openxmlformats.org/officeDocument/2006/relationships/image" Target="../media/image16.gif"/><Relationship Id="rId10" Type="http://schemas.openxmlformats.org/officeDocument/2006/relationships/image" Target="../media/image14.png"/><Relationship Id="rId13" Type="http://schemas.openxmlformats.org/officeDocument/2006/relationships/image" Target="../media/image19.png"/><Relationship Id="rId12" Type="http://schemas.openxmlformats.org/officeDocument/2006/relationships/image" Target="../media/image32.png"/><Relationship Id="rId15" Type="http://schemas.openxmlformats.org/officeDocument/2006/relationships/image" Target="../media/image24.png"/><Relationship Id="rId14" Type="http://schemas.openxmlformats.org/officeDocument/2006/relationships/image" Target="../media/image18.png"/><Relationship Id="rId17" Type="http://schemas.openxmlformats.org/officeDocument/2006/relationships/image" Target="../media/image44.png"/><Relationship Id="rId16" Type="http://schemas.openxmlformats.org/officeDocument/2006/relationships/image" Target="../media/image25.png"/><Relationship Id="rId19" Type="http://schemas.openxmlformats.org/officeDocument/2006/relationships/image" Target="../media/image31.png"/><Relationship Id="rId18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6.jpg"/><Relationship Id="rId4" Type="http://schemas.openxmlformats.org/officeDocument/2006/relationships/image" Target="../media/image1.png"/><Relationship Id="rId9" Type="http://schemas.openxmlformats.org/officeDocument/2006/relationships/image" Target="../media/image45.png"/><Relationship Id="rId5" Type="http://schemas.openxmlformats.org/officeDocument/2006/relationships/image" Target="../media/image37.png"/><Relationship Id="rId6" Type="http://schemas.openxmlformats.org/officeDocument/2006/relationships/image" Target="../media/image35.png"/><Relationship Id="rId7" Type="http://schemas.openxmlformats.org/officeDocument/2006/relationships/image" Target="../media/image40.png"/><Relationship Id="rId8" Type="http://schemas.openxmlformats.org/officeDocument/2006/relationships/image" Target="../media/image39.png"/><Relationship Id="rId11" Type="http://schemas.openxmlformats.org/officeDocument/2006/relationships/image" Target="../media/image7.png"/><Relationship Id="rId10" Type="http://schemas.openxmlformats.org/officeDocument/2006/relationships/image" Target="../media/image4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2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7199" y="-91700"/>
            <a:ext cx="9261201" cy="52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8875" y="1260050"/>
            <a:ext cx="2506251" cy="9421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456125" y="2339913"/>
            <a:ext cx="4551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omfortaa Light"/>
                <a:ea typeface="Comfortaa Light"/>
                <a:cs typeface="Comfortaa Light"/>
                <a:sym typeface="Comfortaa Light"/>
              </a:rPr>
              <a:t>Реактивы, р</a:t>
            </a:r>
            <a:r>
              <a:rPr lang="ru">
                <a:latin typeface="Comfortaa Light"/>
                <a:ea typeface="Comfortaa Light"/>
                <a:cs typeface="Comfortaa Light"/>
                <a:sym typeface="Comfortaa Light"/>
              </a:rPr>
              <a:t>асходные материалы и оборудование </a:t>
            </a:r>
            <a:endParaRPr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Comfortaa Light"/>
                <a:ea typeface="Comfortaa Light"/>
                <a:cs typeface="Comfortaa Light"/>
                <a:sym typeface="Comfortaa Light"/>
              </a:rPr>
              <a:t>для лабораторий</a:t>
            </a:r>
            <a:endParaRPr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1925"/>
            <a:ext cx="9190376" cy="519357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7541525" y="184738"/>
            <a:ext cx="1476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О НАС</a:t>
            </a:r>
            <a:endParaRPr b="1" sz="2600">
              <a:solidFill>
                <a:schemeClr val="accent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3588550" y="1944800"/>
            <a:ext cx="35955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Химико- биологические испытания и анализ жизненно необходимы для соблюдения нормативных требований и понимания качества и состава веществ и материалов, используемых в продукции, промышленных процессах и производстве. Специализированные отраслевые знания и опыт применения наиболее актуальной методологии являются ключом к успешному химическому и биологическому тестированию. </a:t>
            </a:r>
            <a:endParaRPr sz="9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3588550" y="3452650"/>
            <a:ext cx="3658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Политика нашей компании основана на разрешении проблем широкого спектра задач исследовательских и испытательных лабораторий, мы считаем, что залог успеха заключается в своевременном грамотном подходе к выбору реагентов, расходных материалов для качественной работы аналитического оборудования и использовании современных комбинаций методик.</a:t>
            </a:r>
            <a:endParaRPr sz="9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875" y="276025"/>
            <a:ext cx="1475900" cy="5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3588550" y="525475"/>
            <a:ext cx="32364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EVA science – это динамично развивающаяся компания в области обеспечения Потребителей высококачественной продукцией на территории РФ.</a:t>
            </a:r>
            <a:endParaRPr sz="1300"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5">
            <a:alphaModFix/>
          </a:blip>
          <a:srcRect b="0" l="0" r="57189" t="0"/>
          <a:stretch/>
        </p:blipFill>
        <p:spPr>
          <a:xfrm>
            <a:off x="7246675" y="566900"/>
            <a:ext cx="1611974" cy="24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97478" cy="519942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2585650" y="534775"/>
            <a:ext cx="44703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EVA Science - одно из немногих производственных предприятий в России, связанных с лабораторной отраслью. Основным направлением нашего производства являются высокочистые реактивы для аналитической химии и молекулярной биологии. На сегодняшний день, мы также активно ведём исследования в области хроматографических сорбентов, а также в области разработки методов упаковки ВЭЖХ колонок.</a:t>
            </a:r>
            <a:endParaRPr>
              <a:solidFill>
                <a:srgbClr val="434343"/>
              </a:solidFill>
            </a:endParaRPr>
          </a:p>
        </p:txBody>
      </p:sp>
      <p:grpSp>
        <p:nvGrpSpPr>
          <p:cNvPr id="74" name="Google Shape;74;p15"/>
          <p:cNvGrpSpPr/>
          <p:nvPr/>
        </p:nvGrpSpPr>
        <p:grpSpPr>
          <a:xfrm>
            <a:off x="5503836" y="1763766"/>
            <a:ext cx="1810200" cy="2089185"/>
            <a:chOff x="4796724" y="1763766"/>
            <a:chExt cx="1810200" cy="2089185"/>
          </a:xfrm>
        </p:grpSpPr>
        <p:pic>
          <p:nvPicPr>
            <p:cNvPr id="75" name="Google Shape;75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96724" y="1763766"/>
              <a:ext cx="1810200" cy="20891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209466" y="2598751"/>
              <a:ext cx="946159" cy="879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Google Shape;77;p15"/>
            <p:cNvSpPr txBox="1"/>
            <p:nvPr/>
          </p:nvSpPr>
          <p:spPr>
            <a:xfrm>
              <a:off x="4977696" y="2097575"/>
              <a:ext cx="140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accent5"/>
                  </a:solidFill>
                  <a:latin typeface="Comfortaa"/>
                  <a:ea typeface="Comfortaa"/>
                  <a:cs typeface="Comfortaa"/>
                  <a:sym typeface="Comfortaa"/>
                </a:rPr>
                <a:t>Комплектующие запчасти</a:t>
              </a:r>
              <a:endParaRPr sz="1200"/>
            </a:p>
          </p:txBody>
        </p:sp>
      </p:grpSp>
      <p:grpSp>
        <p:nvGrpSpPr>
          <p:cNvPr id="78" name="Google Shape;78;p15"/>
          <p:cNvGrpSpPr/>
          <p:nvPr/>
        </p:nvGrpSpPr>
        <p:grpSpPr>
          <a:xfrm>
            <a:off x="3693644" y="1763766"/>
            <a:ext cx="1810200" cy="2137934"/>
            <a:chOff x="2586182" y="1763766"/>
            <a:chExt cx="1810200" cy="2137934"/>
          </a:xfrm>
        </p:grpSpPr>
        <p:pic>
          <p:nvPicPr>
            <p:cNvPr id="79" name="Google Shape;79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586182" y="1763766"/>
              <a:ext cx="1810200" cy="20891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237129" y="2664175"/>
              <a:ext cx="431175" cy="1237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15"/>
            <p:cNvSpPr txBox="1"/>
            <p:nvPr/>
          </p:nvSpPr>
          <p:spPr>
            <a:xfrm>
              <a:off x="2714725" y="2141950"/>
              <a:ext cx="1476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accent5"/>
                  </a:solidFill>
                  <a:latin typeface="Comfortaa"/>
                  <a:ea typeface="Comfortaa"/>
                  <a:cs typeface="Comfortaa"/>
                  <a:sym typeface="Comfortaa"/>
                </a:rPr>
                <a:t>Материалы для пробоподготовки</a:t>
              </a:r>
              <a:endParaRPr sz="1200"/>
            </a:p>
          </p:txBody>
        </p:sp>
      </p:grpSp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40" y="1757791"/>
            <a:ext cx="1810200" cy="20891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" name="Google Shape;83;p15"/>
          <p:cNvGrpSpPr/>
          <p:nvPr/>
        </p:nvGrpSpPr>
        <p:grpSpPr>
          <a:xfrm>
            <a:off x="7314028" y="1763766"/>
            <a:ext cx="1810200" cy="2089185"/>
            <a:chOff x="7007240" y="1763766"/>
            <a:chExt cx="1810200" cy="2089185"/>
          </a:xfrm>
        </p:grpSpPr>
        <p:pic>
          <p:nvPicPr>
            <p:cNvPr id="84" name="Google Shape;84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07240" y="1763766"/>
              <a:ext cx="1810200" cy="20891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1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flipH="1">
              <a:off x="7646175" y="2580675"/>
              <a:ext cx="532350" cy="9327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Google Shape;86;p15"/>
            <p:cNvSpPr txBox="1"/>
            <p:nvPr/>
          </p:nvSpPr>
          <p:spPr>
            <a:xfrm>
              <a:off x="7307250" y="2074000"/>
              <a:ext cx="1210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accent5"/>
                  </a:solidFill>
                  <a:latin typeface="Comfortaa"/>
                  <a:ea typeface="Comfortaa"/>
                  <a:cs typeface="Comfortaa"/>
                  <a:sym typeface="Comfortaa"/>
                </a:rPr>
                <a:t>Расходные материалы</a:t>
              </a:r>
              <a:endParaRPr sz="10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87" name="Google Shape;87;p15"/>
          <p:cNvSpPr txBox="1"/>
          <p:nvPr/>
        </p:nvSpPr>
        <p:spPr>
          <a:xfrm>
            <a:off x="2585650" y="3846975"/>
            <a:ext cx="44703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Помимо отечественных реактивов, мы также рады предложить нашим клиентам импортное оборудование и расходные материалы для хроматографии, спектроскопии, молекулярной биологии и т.д. В нашем штате имеются опытные таможенные брокеры, которые контролируют логистику и таможенное оформление. Бригада квалифицированных инженеров обеспечивает гарантийное, постгарантийное и периодическое обслуживание.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7541525" y="184738"/>
            <a:ext cx="1476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О НАС</a:t>
            </a:r>
            <a:endParaRPr b="1" sz="2600">
              <a:solidFill>
                <a:schemeClr val="accent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 rotWithShape="1">
          <a:blip r:embed="rId8">
            <a:alphaModFix/>
          </a:blip>
          <a:srcRect b="0" l="0" r="57189" t="0"/>
          <a:stretch/>
        </p:blipFill>
        <p:spPr>
          <a:xfrm>
            <a:off x="7246675" y="566900"/>
            <a:ext cx="1611974" cy="2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678729">
            <a:off x="-63097" y="4107743"/>
            <a:ext cx="1503170" cy="1125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3424" y="2506033"/>
            <a:ext cx="1186399" cy="11528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15"/>
          <p:cNvGrpSpPr/>
          <p:nvPr/>
        </p:nvGrpSpPr>
        <p:grpSpPr>
          <a:xfrm>
            <a:off x="1883444" y="1763766"/>
            <a:ext cx="1810200" cy="2089185"/>
            <a:chOff x="2586182" y="1763766"/>
            <a:chExt cx="1810200" cy="2089185"/>
          </a:xfrm>
        </p:grpSpPr>
        <p:pic>
          <p:nvPicPr>
            <p:cNvPr id="93" name="Google Shape;93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586182" y="1763766"/>
              <a:ext cx="1810200" cy="20891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Google Shape;94;p15"/>
            <p:cNvSpPr txBox="1"/>
            <p:nvPr/>
          </p:nvSpPr>
          <p:spPr>
            <a:xfrm>
              <a:off x="2786442" y="2141950"/>
              <a:ext cx="1409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accent5"/>
                  </a:solidFill>
                  <a:latin typeface="Comfortaa"/>
                  <a:ea typeface="Comfortaa"/>
                  <a:cs typeface="Comfortaa"/>
                  <a:sym typeface="Comfortaa"/>
                </a:rPr>
                <a:t>Импортное оборудование</a:t>
              </a:r>
              <a:endParaRPr sz="1200"/>
            </a:p>
          </p:txBody>
        </p:sp>
      </p:grpSp>
      <p:pic>
        <p:nvPicPr>
          <p:cNvPr id="95" name="Google Shape;95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306350" y="2595012"/>
            <a:ext cx="964375" cy="8749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/>
          <p:nvPr/>
        </p:nvSpPr>
        <p:spPr>
          <a:xfrm>
            <a:off x="251779" y="2148825"/>
            <a:ext cx="1409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Высокочистые реактивы</a:t>
            </a:r>
            <a:endParaRPr sz="1200"/>
          </a:p>
        </p:txBody>
      </p:sp>
      <p:pic>
        <p:nvPicPr>
          <p:cNvPr id="97" name="Google Shape;97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69875" y="276025"/>
            <a:ext cx="1475900" cy="55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1923"/>
            <a:ext cx="9143998" cy="516736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/>
          <p:nvPr/>
        </p:nvSpPr>
        <p:spPr>
          <a:xfrm>
            <a:off x="7541525" y="184738"/>
            <a:ext cx="1476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О НАС</a:t>
            </a:r>
            <a:endParaRPr b="1" sz="2600">
              <a:solidFill>
                <a:schemeClr val="accent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3588550" y="1944800"/>
            <a:ext cx="35955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Химико- биологические испытания и анализ жизненно необходимы для соблюдения нормативных требований и понимания качества и состава веществ и материалов, используемых в продукции, промышленных процессах и производстве. Специализированные отраслевые знания и опыт применения наиболее актуальной методологии являются ключом к успешному химическому и биологическому тестированию. </a:t>
            </a:r>
            <a:endParaRPr sz="9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3588550" y="3650750"/>
            <a:ext cx="3658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Политика нашей компании основана на разрешении проблем широкого спектра задач исследовательских и испытательных лабораторий, мы считаем, что залог успеха заключается в своевременном грамотном подходе к выбору реагентов, расходных материалов для качественной работы аналитического оборудования и использовании современных комбинаций методик.</a:t>
            </a:r>
            <a:endParaRPr sz="9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875" y="276025"/>
            <a:ext cx="1475900" cy="55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/>
        </p:nvSpPr>
        <p:spPr>
          <a:xfrm>
            <a:off x="3588550" y="525475"/>
            <a:ext cx="32364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EVA science – это динамично развивающаяся компания в области обеспечения Потребителей высококачественной продукцией на территории РФ.</a:t>
            </a:r>
            <a:endParaRPr sz="1300"/>
          </a:p>
        </p:txBody>
      </p:sp>
      <p:pic>
        <p:nvPicPr>
          <p:cNvPr id="108" name="Google Shape;108;p16"/>
          <p:cNvPicPr preferRelativeResize="0"/>
          <p:nvPr/>
        </p:nvPicPr>
        <p:blipFill rotWithShape="1">
          <a:blip r:embed="rId5">
            <a:alphaModFix/>
          </a:blip>
          <a:srcRect b="0" l="0" r="57189" t="0"/>
          <a:stretch/>
        </p:blipFill>
        <p:spPr>
          <a:xfrm>
            <a:off x="7246675" y="566900"/>
            <a:ext cx="1611974" cy="2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9197478" cy="519942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 txBox="1"/>
          <p:nvPr/>
        </p:nvSpPr>
        <p:spPr>
          <a:xfrm>
            <a:off x="3843250" y="1605325"/>
            <a:ext cx="4470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Главным направлением деятельности компании EVA Science является производство высокочистых реактивов для аналитической химии и молекулярной биологии.</a:t>
            </a:r>
            <a:endParaRPr sz="9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Все производимые реактивы полностью сделаны в России, начиная с “недр земли” заканчивая сложными очистительными установками на производстве. </a:t>
            </a:r>
            <a:endParaRPr sz="9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3843250" y="1004800"/>
            <a:ext cx="44703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Наши реактивы - это многолетний результат работы квалифицированной команды химиков-синтетиков и химиков-аналитиков.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306200" y="3184650"/>
            <a:ext cx="54954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Поскольку, мы являемся производителем - вы можете заказывать реактивы с необходимыми именно для вашего анализа характеристиками.</a:t>
            </a:r>
            <a:endParaRPr sz="9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Задача компании EVA Science на рынке реактивов - обеспечить лучшее качество. Если у вас есть пожелания или претензии, пожалуйста свяжитесь с нами. Мы всегда прислушиваемся к мнению наших клиентов.</a:t>
            </a:r>
            <a:endParaRPr sz="9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3" name="Google Shape;11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38345" y="2888849"/>
            <a:ext cx="3020304" cy="164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/>
        </p:nvSpPr>
        <p:spPr>
          <a:xfrm>
            <a:off x="5838300" y="4448600"/>
            <a:ext cx="3020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Новостной сюжет о наших реактивах в программе “Сказано в сенате” на канале ВМЕСТЕ.РФ</a:t>
            </a:r>
            <a:endParaRPr sz="1000">
              <a:solidFill>
                <a:schemeClr val="accent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5" name="Google Shape;115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5575" y="968425"/>
            <a:ext cx="3020400" cy="161873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/>
          <p:nvPr/>
        </p:nvSpPr>
        <p:spPr>
          <a:xfrm>
            <a:off x="565573" y="263960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Новостной сюжет о наших реактивах на youtube канале MASHNEWS</a:t>
            </a:r>
            <a:endParaRPr sz="1000">
              <a:solidFill>
                <a:schemeClr val="accent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5482150" y="152000"/>
            <a:ext cx="3452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НАШИ РЕАКТИВЫ</a:t>
            </a:r>
            <a:endParaRPr b="1" sz="2600">
              <a:solidFill>
                <a:schemeClr val="accent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8" name="Google Shape;118;p16"/>
          <p:cNvPicPr preferRelativeResize="0"/>
          <p:nvPr/>
        </p:nvPicPr>
        <p:blipFill rotWithShape="1">
          <a:blip r:embed="rId5">
            <a:alphaModFix/>
          </a:blip>
          <a:srcRect b="0" l="0" r="950" t="0"/>
          <a:stretch/>
        </p:blipFill>
        <p:spPr>
          <a:xfrm>
            <a:off x="5327450" y="566900"/>
            <a:ext cx="3531200" cy="24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9875" y="4726300"/>
            <a:ext cx="3219450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306200" y="4041150"/>
            <a:ext cx="54954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На сегодняшний день линейка наших реактивов состоит из метанола, изопропанола и ацетонитрила различной квалификации. Ведутся разработки технологий очистки воды, гексана, этилацетата и др. </a:t>
            </a:r>
            <a:endParaRPr sz="9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21" name="Google Shape;12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875" y="276025"/>
            <a:ext cx="1475900" cy="55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97478" cy="519942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/>
          <p:cNvSpPr txBox="1"/>
          <p:nvPr/>
        </p:nvSpPr>
        <p:spPr>
          <a:xfrm>
            <a:off x="4511350" y="233425"/>
            <a:ext cx="4436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ИМПОРТНЫЕ ПОСТАВЩИКИ</a:t>
            </a:r>
            <a:endParaRPr b="1" sz="2100">
              <a:solidFill>
                <a:schemeClr val="accent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3849250" y="732438"/>
            <a:ext cx="4340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Наши поставщики – </a:t>
            </a:r>
            <a:r>
              <a:rPr lang="ru" sz="1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это компании, нацеленные на разработку лабораторного оборудования и расходных материалов, соответствующих классу качества всемирно известных производителей. </a:t>
            </a:r>
            <a:endParaRPr sz="1500">
              <a:solidFill>
                <a:srgbClr val="434343"/>
              </a:solidFill>
            </a:endParaRPr>
          </a:p>
        </p:txBody>
      </p:sp>
      <p:pic>
        <p:nvPicPr>
          <p:cNvPr id="129" name="Google Shape;129;p17"/>
          <p:cNvPicPr preferRelativeResize="0"/>
          <p:nvPr/>
        </p:nvPicPr>
        <p:blipFill rotWithShape="1">
          <a:blip r:embed="rId4">
            <a:alphaModFix/>
          </a:blip>
          <a:srcRect b="0" l="0" r="9008" t="0"/>
          <a:stretch/>
        </p:blipFill>
        <p:spPr>
          <a:xfrm>
            <a:off x="4344225" y="568525"/>
            <a:ext cx="4514426" cy="2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68815" y="1773688"/>
            <a:ext cx="1128660" cy="50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1450" y="1753853"/>
            <a:ext cx="1475900" cy="595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80512" y="1889478"/>
            <a:ext cx="1287772" cy="3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69775" y="1842525"/>
            <a:ext cx="1994250" cy="44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65662" y="3054250"/>
            <a:ext cx="1062529" cy="3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27602" y="4334848"/>
            <a:ext cx="1766450" cy="441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1473" y="3054250"/>
            <a:ext cx="1142607" cy="3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270025" y="3054250"/>
            <a:ext cx="931658" cy="27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126799" y="3024089"/>
            <a:ext cx="1062550" cy="334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72902" y="4459225"/>
            <a:ext cx="1196877" cy="19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71475" y="2502150"/>
            <a:ext cx="1475901" cy="399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189660" y="2522413"/>
            <a:ext cx="815025" cy="40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 rotWithShape="1">
          <a:blip r:embed="rId17">
            <a:alphaModFix/>
          </a:blip>
          <a:srcRect b="44718" l="0" r="0" t="41520"/>
          <a:stretch/>
        </p:blipFill>
        <p:spPr>
          <a:xfrm>
            <a:off x="1523900" y="3054238"/>
            <a:ext cx="1994250" cy="274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183949" y="1578313"/>
            <a:ext cx="2938489" cy="85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167200" y="4209663"/>
            <a:ext cx="1287777" cy="674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6087575" y="2781433"/>
            <a:ext cx="815025" cy="81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7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017437" y="2512988"/>
            <a:ext cx="1910769" cy="37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7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3217662" y="3049577"/>
            <a:ext cx="1293678" cy="3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7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5711700" y="4366239"/>
            <a:ext cx="1428718" cy="37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7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7458075" y="4390527"/>
            <a:ext cx="1428726" cy="31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7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1937688" y="2498721"/>
            <a:ext cx="1475900" cy="40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7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8065888" y="3054248"/>
            <a:ext cx="1062550" cy="35416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7"/>
          <p:cNvSpPr txBox="1"/>
          <p:nvPr/>
        </p:nvSpPr>
        <p:spPr>
          <a:xfrm>
            <a:off x="271450" y="1411125"/>
            <a:ext cx="5176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Наши партнёры в области аналитической химии</a:t>
            </a:r>
            <a:endParaRPr b="1" sz="1300">
              <a:solidFill>
                <a:schemeClr val="accent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3" name="Google Shape;153;p17"/>
          <p:cNvSpPr txBox="1"/>
          <p:nvPr/>
        </p:nvSpPr>
        <p:spPr>
          <a:xfrm>
            <a:off x="271457" y="3788900"/>
            <a:ext cx="7117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Наши партнёры в области молекулярной биологии</a:t>
            </a:r>
            <a:endParaRPr b="1" sz="1300">
              <a:solidFill>
                <a:schemeClr val="accent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54" name="Google Shape;154;p17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369875" y="276025"/>
            <a:ext cx="1475900" cy="55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7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3603913" y="2546402"/>
            <a:ext cx="2240937" cy="31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" y="0"/>
            <a:ext cx="914221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 txBox="1"/>
          <p:nvPr/>
        </p:nvSpPr>
        <p:spPr>
          <a:xfrm>
            <a:off x="3663775" y="1138100"/>
            <a:ext cx="375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8"/>
          <p:cNvSpPr txBox="1"/>
          <p:nvPr/>
        </p:nvSpPr>
        <p:spPr>
          <a:xfrm>
            <a:off x="3568573" y="937088"/>
            <a:ext cx="2178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Для наших клиентов:</a:t>
            </a:r>
            <a:endParaRPr/>
          </a:p>
        </p:txBody>
      </p:sp>
      <p:sp>
        <p:nvSpPr>
          <p:cNvPr id="163" name="Google Shape;163;p18"/>
          <p:cNvSpPr txBox="1"/>
          <p:nvPr/>
        </p:nvSpPr>
        <p:spPr>
          <a:xfrm>
            <a:off x="5184375" y="233413"/>
            <a:ext cx="3803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НАШИ ПРЕИМУЩЕСТВА</a:t>
            </a:r>
            <a:endParaRPr/>
          </a:p>
        </p:txBody>
      </p:sp>
      <p:pic>
        <p:nvPicPr>
          <p:cNvPr id="164" name="Google Shape;164;p18"/>
          <p:cNvPicPr preferRelativeResize="0"/>
          <p:nvPr/>
        </p:nvPicPr>
        <p:blipFill rotWithShape="1">
          <a:blip r:embed="rId4">
            <a:alphaModFix/>
          </a:blip>
          <a:srcRect b="0" l="0" r="950" t="0"/>
          <a:stretch/>
        </p:blipFill>
        <p:spPr>
          <a:xfrm>
            <a:off x="4882275" y="566900"/>
            <a:ext cx="3956926" cy="246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18"/>
          <p:cNvGrpSpPr/>
          <p:nvPr/>
        </p:nvGrpSpPr>
        <p:grpSpPr>
          <a:xfrm>
            <a:off x="6512310" y="3138713"/>
            <a:ext cx="2517615" cy="600300"/>
            <a:chOff x="6278835" y="318638"/>
            <a:chExt cx="2517615" cy="600300"/>
          </a:xfrm>
        </p:grpSpPr>
        <p:sp>
          <p:nvSpPr>
            <p:cNvPr id="166" name="Google Shape;166;p18"/>
            <p:cNvSpPr txBox="1"/>
            <p:nvPr/>
          </p:nvSpPr>
          <p:spPr>
            <a:xfrm>
              <a:off x="6832050" y="318638"/>
              <a:ext cx="19644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434343"/>
                  </a:solidFill>
                  <a:latin typeface="Comfortaa"/>
                  <a:ea typeface="Comfortaa"/>
                  <a:cs typeface="Comfortaa"/>
                  <a:sym typeface="Comfortaa"/>
                </a:rPr>
                <a:t>Различные возможности оплаты как с НДС так и по УСН.</a:t>
              </a:r>
              <a:endParaRPr/>
            </a:p>
          </p:txBody>
        </p:sp>
        <p:pic>
          <p:nvPicPr>
            <p:cNvPr id="167" name="Google Shape;167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278835" y="405438"/>
              <a:ext cx="426675" cy="4266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8" name="Google Shape;168;p18"/>
          <p:cNvGrpSpPr/>
          <p:nvPr/>
        </p:nvGrpSpPr>
        <p:grpSpPr>
          <a:xfrm>
            <a:off x="6512304" y="2161325"/>
            <a:ext cx="2326896" cy="877200"/>
            <a:chOff x="6512304" y="2237525"/>
            <a:chExt cx="2326896" cy="877200"/>
          </a:xfrm>
        </p:grpSpPr>
        <p:sp>
          <p:nvSpPr>
            <p:cNvPr id="169" name="Google Shape;169;p18"/>
            <p:cNvSpPr txBox="1"/>
            <p:nvPr/>
          </p:nvSpPr>
          <p:spPr>
            <a:xfrm>
              <a:off x="7050900" y="2237525"/>
              <a:ext cx="1788300" cy="8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434343"/>
                  </a:solidFill>
                  <a:latin typeface="Comfortaa"/>
                  <a:ea typeface="Comfortaa"/>
                  <a:cs typeface="Comfortaa"/>
                  <a:sym typeface="Comfortaa"/>
                </a:rPr>
                <a:t>Клиент ориентирование. Полная консультативная поддержка.</a:t>
              </a:r>
              <a:endParaRPr/>
            </a:p>
          </p:txBody>
        </p:sp>
        <p:pic>
          <p:nvPicPr>
            <p:cNvPr id="170" name="Google Shape;170;p1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512304" y="2313725"/>
              <a:ext cx="426675" cy="4266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1" name="Google Shape;171;p18"/>
          <p:cNvGrpSpPr/>
          <p:nvPr/>
        </p:nvGrpSpPr>
        <p:grpSpPr>
          <a:xfrm>
            <a:off x="3663776" y="3138700"/>
            <a:ext cx="2215699" cy="600300"/>
            <a:chOff x="6455801" y="3395600"/>
            <a:chExt cx="2215699" cy="600300"/>
          </a:xfrm>
        </p:grpSpPr>
        <p:sp>
          <p:nvSpPr>
            <p:cNvPr id="172" name="Google Shape;172;p18"/>
            <p:cNvSpPr txBox="1"/>
            <p:nvPr/>
          </p:nvSpPr>
          <p:spPr>
            <a:xfrm>
              <a:off x="7050900" y="3395600"/>
              <a:ext cx="16206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434343"/>
                  </a:solidFill>
                  <a:latin typeface="Comfortaa"/>
                  <a:ea typeface="Comfortaa"/>
                  <a:cs typeface="Comfortaa"/>
                  <a:sym typeface="Comfortaa"/>
                </a:rPr>
                <a:t>Быстрая доставка. </a:t>
              </a:r>
              <a:endParaRPr sz="9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434343"/>
                  </a:solidFill>
                  <a:latin typeface="Comfortaa"/>
                  <a:ea typeface="Comfortaa"/>
                  <a:cs typeface="Comfortaa"/>
                  <a:sym typeface="Comfortaa"/>
                </a:rPr>
                <a:t>Бесплатная доставка по Санкт-Петербургу.</a:t>
              </a:r>
              <a:endParaRPr/>
            </a:p>
          </p:txBody>
        </p:sp>
        <p:pic>
          <p:nvPicPr>
            <p:cNvPr id="173" name="Google Shape;173;p1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455801" y="3471800"/>
              <a:ext cx="483178" cy="4266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4" name="Google Shape;174;p18"/>
          <p:cNvGrpSpPr/>
          <p:nvPr/>
        </p:nvGrpSpPr>
        <p:grpSpPr>
          <a:xfrm>
            <a:off x="3663785" y="2227575"/>
            <a:ext cx="2082790" cy="461700"/>
            <a:chOff x="3663785" y="2445275"/>
            <a:chExt cx="2082790" cy="461700"/>
          </a:xfrm>
        </p:grpSpPr>
        <p:sp>
          <p:nvSpPr>
            <p:cNvPr id="175" name="Google Shape;175;p18"/>
            <p:cNvSpPr txBox="1"/>
            <p:nvPr/>
          </p:nvSpPr>
          <p:spPr>
            <a:xfrm>
              <a:off x="4251075" y="2445275"/>
              <a:ext cx="1495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900">
                  <a:solidFill>
                    <a:srgbClr val="434343"/>
                  </a:solidFill>
                  <a:latin typeface="Comfortaa"/>
                  <a:ea typeface="Comfortaa"/>
                  <a:cs typeface="Comfortaa"/>
                  <a:sym typeface="Comfortaa"/>
                </a:rPr>
                <a:t>Система скидок за оптовые заказы</a:t>
              </a:r>
              <a:endParaRPr b="1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pic>
          <p:nvPicPr>
            <p:cNvPr id="176" name="Google Shape;176;p1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663785" y="2462788"/>
              <a:ext cx="426675" cy="4266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7" name="Google Shape;177;p18"/>
          <p:cNvGrpSpPr/>
          <p:nvPr/>
        </p:nvGrpSpPr>
        <p:grpSpPr>
          <a:xfrm>
            <a:off x="6512304" y="1238175"/>
            <a:ext cx="2326896" cy="877200"/>
            <a:chOff x="6512304" y="1314375"/>
            <a:chExt cx="2326896" cy="877200"/>
          </a:xfrm>
        </p:grpSpPr>
        <p:sp>
          <p:nvSpPr>
            <p:cNvPr id="178" name="Google Shape;178;p18"/>
            <p:cNvSpPr txBox="1"/>
            <p:nvPr/>
          </p:nvSpPr>
          <p:spPr>
            <a:xfrm>
              <a:off x="7050900" y="1314375"/>
              <a:ext cx="1788300" cy="8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434343"/>
                  </a:solidFill>
                  <a:latin typeface="Comfortaa"/>
                  <a:ea typeface="Comfortaa"/>
                  <a:cs typeface="Comfortaa"/>
                  <a:sym typeface="Comfortaa"/>
                </a:rPr>
                <a:t>Гарантийная и постгарантийная поддержка. Обеспечение пуско-наладки оборудования. </a:t>
              </a:r>
              <a:endParaRPr/>
            </a:p>
          </p:txBody>
        </p:sp>
        <p:pic>
          <p:nvPicPr>
            <p:cNvPr id="179" name="Google Shape;179;p1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512304" y="1390575"/>
              <a:ext cx="426675" cy="4266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0" name="Google Shape;180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63775" y="1330688"/>
            <a:ext cx="454275" cy="44746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8"/>
          <p:cNvSpPr txBox="1"/>
          <p:nvPr/>
        </p:nvSpPr>
        <p:spPr>
          <a:xfrm>
            <a:off x="4259850" y="1254275"/>
            <a:ext cx="16833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Собственное производство реактивов</a:t>
            </a:r>
            <a:endParaRPr sz="90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82" name="Google Shape;182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69875" y="276025"/>
            <a:ext cx="1475900" cy="55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7199" y="-91700"/>
            <a:ext cx="9261201" cy="52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5025" y="264200"/>
            <a:ext cx="2176324" cy="81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9"/>
          <p:cNvSpPr txBox="1"/>
          <p:nvPr/>
        </p:nvSpPr>
        <p:spPr>
          <a:xfrm>
            <a:off x="4434300" y="4630600"/>
            <a:ext cx="1883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www.evascience.ru</a:t>
            </a:r>
            <a:endParaRPr b="1"/>
          </a:p>
        </p:txBody>
      </p:sp>
      <p:sp>
        <p:nvSpPr>
          <p:cNvPr id="190" name="Google Shape;190;p19"/>
          <p:cNvSpPr txBox="1"/>
          <p:nvPr/>
        </p:nvSpPr>
        <p:spPr>
          <a:xfrm>
            <a:off x="4431225" y="1425550"/>
            <a:ext cx="1834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КОНТАКТЫ</a:t>
            </a:r>
            <a:endParaRPr b="1" sz="2100">
              <a:solidFill>
                <a:schemeClr val="accent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1" name="Google Shape;191;p19"/>
          <p:cNvSpPr txBox="1"/>
          <p:nvPr/>
        </p:nvSpPr>
        <p:spPr>
          <a:xfrm>
            <a:off x="4431225" y="1933450"/>
            <a:ext cx="747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Адрес:</a:t>
            </a:r>
            <a:endParaRPr/>
          </a:p>
        </p:txBody>
      </p:sp>
      <p:sp>
        <p:nvSpPr>
          <p:cNvPr id="192" name="Google Shape;192;p19"/>
          <p:cNvSpPr txBox="1"/>
          <p:nvPr/>
        </p:nvSpPr>
        <p:spPr>
          <a:xfrm>
            <a:off x="4431225" y="2183425"/>
            <a:ext cx="2176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Санкт-Петербург, </a:t>
            </a:r>
            <a:endParaRPr sz="90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ш. Пулковское, д. 22, к. 3</a:t>
            </a:r>
            <a:endParaRPr/>
          </a:p>
        </p:txBody>
      </p:sp>
      <p:sp>
        <p:nvSpPr>
          <p:cNvPr id="193" name="Google Shape;193;p19"/>
          <p:cNvSpPr txBox="1"/>
          <p:nvPr/>
        </p:nvSpPr>
        <p:spPr>
          <a:xfrm>
            <a:off x="4431225" y="2815675"/>
            <a:ext cx="1503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info@evascience.ru</a:t>
            </a:r>
            <a:endParaRPr/>
          </a:p>
        </p:txBody>
      </p:sp>
      <p:sp>
        <p:nvSpPr>
          <p:cNvPr id="194" name="Google Shape;194;p19"/>
          <p:cNvSpPr txBox="1"/>
          <p:nvPr/>
        </p:nvSpPr>
        <p:spPr>
          <a:xfrm>
            <a:off x="4431225" y="2596950"/>
            <a:ext cx="1834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Электронная почта</a:t>
            </a:r>
            <a:r>
              <a:rPr b="1" lang="ru" sz="11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/>
          </a:p>
        </p:txBody>
      </p:sp>
      <p:sp>
        <p:nvSpPr>
          <p:cNvPr id="195" name="Google Shape;195;p19"/>
          <p:cNvSpPr txBox="1"/>
          <p:nvPr/>
        </p:nvSpPr>
        <p:spPr>
          <a:xfrm>
            <a:off x="4431225" y="3031875"/>
            <a:ext cx="926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Телефон</a:t>
            </a:r>
            <a:r>
              <a:rPr b="1" lang="ru" sz="11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/>
          </a:p>
        </p:txBody>
      </p:sp>
      <p:sp>
        <p:nvSpPr>
          <p:cNvPr id="196" name="Google Shape;196;p19"/>
          <p:cNvSpPr txBox="1"/>
          <p:nvPr/>
        </p:nvSpPr>
        <p:spPr>
          <a:xfrm>
            <a:off x="4431225" y="3287400"/>
            <a:ext cx="1299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+7 (993) 966-99-91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